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sldIdLst>
    <p:sldId id="256" r:id="rId2"/>
    <p:sldId id="257" r:id="rId3"/>
    <p:sldId id="258" r:id="rId4"/>
    <p:sldId id="261" r:id="rId5"/>
    <p:sldId id="262" r:id="rId6"/>
    <p:sldId id="260" r:id="rId7"/>
    <p:sldId id="259" r:id="rId8"/>
    <p:sldId id="264" r:id="rId9"/>
    <p:sldId id="265" r:id="rId10"/>
    <p:sldId id="266" r:id="rId11"/>
    <p:sldId id="267" r:id="rId12"/>
    <p:sldId id="268" r:id="rId13"/>
    <p:sldId id="269" r:id="rId14"/>
    <p:sldId id="263" r:id="rId15"/>
    <p:sldId id="270" r:id="rId16"/>
    <p:sldId id="271"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DA4EB5-0F1B-2739-454E-770BDA02F59A}" v="1521" dt="2024-10-21T06:35:08.3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dirty="0"/>
              <a:t>Click to edit Master title style</a:t>
            </a:r>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08840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946014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dirty="0"/>
              <a:t>Click to edit Master title style</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082539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2623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dirty="0"/>
              <a:t>Click to edit Master title style</a:t>
            </a:r>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683712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dirty="0"/>
              <a:t>Click to edit Master title style</a:t>
            </a:r>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71542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dirty="0"/>
              <a:t>Click to edit Master title style</a:t>
            </a:r>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44958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865208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065634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nchor="ct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84099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dirty="0"/>
              <a:t>Click to edit Master title style</a:t>
            </a:r>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12905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61860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945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695407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73996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dirty="0"/>
              <a:t>Click to edit Master title style</a:t>
            </a:r>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80102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dirty="0"/>
              <a:t>Click to edit Master title style</a:t>
            </a:r>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10/20/2024</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88314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10/20/2024</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501299036"/>
      </p:ext>
    </p:extLst>
  </p:cSld>
  <p:clrMap bg1="dk1" tx1="lt1" bg2="dk2" tx2="lt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3signettask1-version3.streamlit.app/" TargetMode="External"/><Relationship Id="rId2" Type="http://schemas.openxmlformats.org/officeDocument/2006/relationships/hyperlink" Target="https://github.com/georgesylva1/3signet_task_1"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100" y="4693389"/>
            <a:ext cx="12179802" cy="969303"/>
          </a:xfrm>
        </p:spPr>
        <p:txBody>
          <a:bodyPr anchor="ctr">
            <a:normAutofit/>
          </a:bodyPr>
          <a:lstStyle/>
          <a:p>
            <a:r>
              <a:rPr lang="en-US" sz="3200" dirty="0"/>
              <a:t>STUDENT DROPOUT PREDICTION</a:t>
            </a:r>
            <a:endParaRPr lang="en-US" sz="3200"/>
          </a:p>
        </p:txBody>
      </p:sp>
      <p:pic>
        <p:nvPicPr>
          <p:cNvPr id="5" name="Picture Placeholder 4" descr="Working with tablet computers in a classroom">
            <a:extLst>
              <a:ext uri="{FF2B5EF4-FFF2-40B4-BE49-F238E27FC236}">
                <a16:creationId xmlns:a16="http://schemas.microsoft.com/office/drawing/2014/main" id="{578489A2-970F-83FC-CD0F-5BAB82933550}"/>
              </a:ext>
            </a:extLst>
          </p:cNvPr>
          <p:cNvPicPr>
            <a:picLocks noGrp="1" noChangeAspect="1"/>
          </p:cNvPicPr>
          <p:nvPr>
            <p:ph type="pic" idx="1"/>
          </p:nvPr>
        </p:nvPicPr>
        <p:blipFill>
          <a:blip r:embed="rId2"/>
          <a:srcRect t="21072" b="21072"/>
          <a:stretch/>
        </p:blipFill>
        <p:spPr>
          <a:xfrm>
            <a:off x="2120" y="-5630"/>
            <a:ext cx="12189087" cy="4706476"/>
          </a:xfrm>
        </p:spPr>
      </p:pic>
      <p:sp>
        <p:nvSpPr>
          <p:cNvPr id="3" name="Subtitle 2"/>
          <p:cNvSpPr>
            <a:spLocks noGrp="1"/>
          </p:cNvSpPr>
          <p:nvPr>
            <p:ph type="body" sz="half" idx="2"/>
          </p:nvPr>
        </p:nvSpPr>
        <p:spPr>
          <a:xfrm>
            <a:off x="6098" y="5677070"/>
            <a:ext cx="12179804" cy="581205"/>
          </a:xfrm>
          <a:ln w="57150">
            <a:noFill/>
          </a:ln>
        </p:spPr>
        <p:txBody>
          <a:bodyPr anchor="ctr">
            <a:normAutofit/>
          </a:bodyPr>
          <a:lstStyle/>
          <a:p>
            <a:r>
              <a:rPr lang="en-US" sz="2400" dirty="0">
                <a:solidFill>
                  <a:srgbClr val="FFFFFF"/>
                </a:solidFill>
              </a:rPr>
              <a:t>BY GEORGE SYLVA</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1ADE1-FC5D-14A5-7B3A-EE6D25E9E72C}"/>
              </a:ext>
            </a:extLst>
          </p:cNvPr>
          <p:cNvSpPr>
            <a:spLocks noGrp="1"/>
          </p:cNvSpPr>
          <p:nvPr>
            <p:ph type="title"/>
          </p:nvPr>
        </p:nvSpPr>
        <p:spPr>
          <a:xfrm>
            <a:off x="326891" y="609600"/>
            <a:ext cx="2723524" cy="4277263"/>
          </a:xfrm>
        </p:spPr>
        <p:txBody>
          <a:bodyPr>
            <a:normAutofit/>
          </a:bodyPr>
          <a:lstStyle/>
          <a:p>
            <a:r>
              <a:rPr lang="en-US" sz="2000"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During feature selection it was discovered that the best performance was when number of feature was 15. These were then used to train our model</a:t>
            </a:r>
          </a:p>
        </p:txBody>
      </p:sp>
      <p:pic>
        <p:nvPicPr>
          <p:cNvPr id="4" name="Content Placeholder 3" descr="A screenshot of a computer program&#10;&#10;Description automatically generated">
            <a:extLst>
              <a:ext uri="{FF2B5EF4-FFF2-40B4-BE49-F238E27FC236}">
                <a16:creationId xmlns:a16="http://schemas.microsoft.com/office/drawing/2014/main" id="{EA1690CE-F2D9-7220-35BD-E623B7C95456}"/>
              </a:ext>
            </a:extLst>
          </p:cNvPr>
          <p:cNvPicPr>
            <a:picLocks noChangeAspect="1"/>
          </p:cNvPicPr>
          <p:nvPr/>
        </p:nvPicPr>
        <p:blipFill>
          <a:blip r:embed="rId3"/>
          <a:srcRect l="-157" t="1556" r="157" b="2408"/>
          <a:stretch/>
        </p:blipFill>
        <p:spPr>
          <a:xfrm>
            <a:off x="3044908" y="171899"/>
            <a:ext cx="9030129" cy="6369602"/>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118573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1ADE1-FC5D-14A5-7B3A-EE6D25E9E72C}"/>
              </a:ext>
            </a:extLst>
          </p:cNvPr>
          <p:cNvSpPr>
            <a:spLocks noGrp="1"/>
          </p:cNvSpPr>
          <p:nvPr>
            <p:ph type="title"/>
          </p:nvPr>
        </p:nvSpPr>
        <p:spPr>
          <a:xfrm>
            <a:off x="326891" y="609600"/>
            <a:ext cx="2723524" cy="4277263"/>
          </a:xfrm>
        </p:spPr>
        <p:txBody>
          <a:bodyPr>
            <a:normAutofit/>
          </a:bodyPr>
          <a:lstStyle/>
          <a:p>
            <a:r>
              <a:rPr lang="en-US" sz="2000"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Flow chart of our rf model using its best estimator. Within the pipeline is our preprocessor for both numerical and categorical features.</a:t>
            </a:r>
          </a:p>
        </p:txBody>
      </p:sp>
      <p:pic>
        <p:nvPicPr>
          <p:cNvPr id="4" name="Content Placeholder 3" descr="A screenshot of a computer&#10;&#10;Description automatically generated">
            <a:extLst>
              <a:ext uri="{FF2B5EF4-FFF2-40B4-BE49-F238E27FC236}">
                <a16:creationId xmlns:a16="http://schemas.microsoft.com/office/drawing/2014/main" id="{EA1690CE-F2D9-7220-35BD-E623B7C95456}"/>
              </a:ext>
            </a:extLst>
          </p:cNvPr>
          <p:cNvPicPr>
            <a:picLocks noChangeAspect="1"/>
          </p:cNvPicPr>
          <p:nvPr/>
        </p:nvPicPr>
        <p:blipFill>
          <a:blip r:embed="rId3"/>
          <a:srcRect t="2615" b="2615"/>
          <a:stretch/>
        </p:blipFill>
        <p:spPr>
          <a:xfrm>
            <a:off x="3044908" y="171899"/>
            <a:ext cx="9030129" cy="6369602"/>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452192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DAD36-71CA-AC47-A08D-86509378FBFD}"/>
              </a:ext>
            </a:extLst>
          </p:cNvPr>
          <p:cNvSpPr>
            <a:spLocks noGrp="1"/>
          </p:cNvSpPr>
          <p:nvPr>
            <p:ph type="title"/>
          </p:nvPr>
        </p:nvSpPr>
        <p:spPr>
          <a:xfrm>
            <a:off x="1141413" y="609600"/>
            <a:ext cx="9905998" cy="1099868"/>
          </a:xfrm>
        </p:spPr>
        <p:txBody>
          <a:bodyPr/>
          <a:lstStyle/>
          <a:p>
            <a: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RF model evaluation plot</a:t>
            </a:r>
            <a:endParaRPr lang="en-US" dirty="0"/>
          </a:p>
        </p:txBody>
      </p:sp>
      <p:pic>
        <p:nvPicPr>
          <p:cNvPr id="14" name="Content Placeholder 13" descr="A graph of a graph&#10;&#10;Description automatically generated">
            <a:extLst>
              <a:ext uri="{FF2B5EF4-FFF2-40B4-BE49-F238E27FC236}">
                <a16:creationId xmlns:a16="http://schemas.microsoft.com/office/drawing/2014/main" id="{5917D787-98C8-FAD9-84A7-E048B1279E29}"/>
              </a:ext>
            </a:extLst>
          </p:cNvPr>
          <p:cNvPicPr>
            <a:picLocks noGrp="1" noChangeAspect="1"/>
          </p:cNvPicPr>
          <p:nvPr>
            <p:ph sz="half" idx="2"/>
          </p:nvPr>
        </p:nvPicPr>
        <p:blipFill>
          <a:blip r:embed="rId2"/>
          <a:stretch>
            <a:fillRect/>
          </a:stretch>
        </p:blipFill>
        <p:spPr>
          <a:xfrm>
            <a:off x="6107351" y="1734806"/>
            <a:ext cx="4960191" cy="4054061"/>
          </a:xfrm>
        </p:spPr>
      </p:pic>
      <p:pic>
        <p:nvPicPr>
          <p:cNvPr id="13" name="Content Placeholder 12">
            <a:extLst>
              <a:ext uri="{FF2B5EF4-FFF2-40B4-BE49-F238E27FC236}">
                <a16:creationId xmlns:a16="http://schemas.microsoft.com/office/drawing/2014/main" id="{217A447A-9AFD-201B-6150-3C82154CA83A}"/>
              </a:ext>
            </a:extLst>
          </p:cNvPr>
          <p:cNvPicPr>
            <a:picLocks noGrp="1" noChangeAspect="1"/>
          </p:cNvPicPr>
          <p:nvPr>
            <p:ph sz="half" idx="1"/>
          </p:nvPr>
        </p:nvPicPr>
        <p:blipFill>
          <a:blip r:embed="rId3"/>
          <a:stretch>
            <a:fillRect/>
          </a:stretch>
        </p:blipFill>
        <p:spPr>
          <a:xfrm>
            <a:off x="1121284" y="1720828"/>
            <a:ext cx="4974566" cy="4067640"/>
          </a:xfrm>
        </p:spPr>
      </p:pic>
    </p:spTree>
    <p:extLst>
      <p:ext uri="{BB962C8B-B14F-4D97-AF65-F5344CB8AC3E}">
        <p14:creationId xmlns:p14="http://schemas.microsoft.com/office/powerpoint/2010/main" val="4236318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DAD36-71CA-AC47-A08D-86509378FBFD}"/>
              </a:ext>
            </a:extLst>
          </p:cNvPr>
          <p:cNvSpPr>
            <a:spLocks noGrp="1"/>
          </p:cNvSpPr>
          <p:nvPr>
            <p:ph type="title"/>
          </p:nvPr>
        </p:nvSpPr>
        <p:spPr>
          <a:xfrm>
            <a:off x="1141413" y="609600"/>
            <a:ext cx="9905998" cy="1099868"/>
          </a:xfrm>
        </p:spPr>
        <p:txBody>
          <a:bodyPr/>
          <a:lstStyle/>
          <a:p>
            <a:r>
              <a:rPr lang="en-US" dirty="0" err="1">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xgboost</a:t>
            </a:r>
            <a: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 model evaluation plot</a:t>
            </a:r>
            <a:endParaRPr lang="en-US" dirty="0"/>
          </a:p>
        </p:txBody>
      </p:sp>
      <p:pic>
        <p:nvPicPr>
          <p:cNvPr id="14" name="Content Placeholder 13" descr="A graph with blue line and orange line&#10;&#10;Description automatically generated">
            <a:extLst>
              <a:ext uri="{FF2B5EF4-FFF2-40B4-BE49-F238E27FC236}">
                <a16:creationId xmlns:a16="http://schemas.microsoft.com/office/drawing/2014/main" id="{5917D787-98C8-FAD9-84A7-E048B1279E29}"/>
              </a:ext>
            </a:extLst>
          </p:cNvPr>
          <p:cNvPicPr>
            <a:picLocks noGrp="1" noChangeAspect="1"/>
          </p:cNvPicPr>
          <p:nvPr>
            <p:ph sz="half" idx="2"/>
          </p:nvPr>
        </p:nvPicPr>
        <p:blipFill>
          <a:blip r:embed="rId2"/>
          <a:stretch>
            <a:fillRect/>
          </a:stretch>
        </p:blipFill>
        <p:spPr>
          <a:xfrm>
            <a:off x="6092974" y="1734430"/>
            <a:ext cx="4960191" cy="4054814"/>
          </a:xfrm>
        </p:spPr>
      </p:pic>
      <p:pic>
        <p:nvPicPr>
          <p:cNvPr id="13" name="Content Placeholder 12" descr="A graph showing the value of training&#10;&#10;Description automatically generated">
            <a:extLst>
              <a:ext uri="{FF2B5EF4-FFF2-40B4-BE49-F238E27FC236}">
                <a16:creationId xmlns:a16="http://schemas.microsoft.com/office/drawing/2014/main" id="{217A447A-9AFD-201B-6150-3C82154CA83A}"/>
              </a:ext>
            </a:extLst>
          </p:cNvPr>
          <p:cNvPicPr>
            <a:picLocks noGrp="1" noChangeAspect="1"/>
          </p:cNvPicPr>
          <p:nvPr>
            <p:ph sz="half" idx="1"/>
          </p:nvPr>
        </p:nvPicPr>
        <p:blipFill>
          <a:blip r:embed="rId3"/>
          <a:stretch>
            <a:fillRect/>
          </a:stretch>
        </p:blipFill>
        <p:spPr>
          <a:xfrm>
            <a:off x="1135661" y="1735711"/>
            <a:ext cx="4974566" cy="4052251"/>
          </a:xfrm>
        </p:spPr>
      </p:pic>
    </p:spTree>
    <p:extLst>
      <p:ext uri="{BB962C8B-B14F-4D97-AF65-F5344CB8AC3E}">
        <p14:creationId xmlns:p14="http://schemas.microsoft.com/office/powerpoint/2010/main" val="3195548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BB43D-74E0-4D2A-86B3-5F7D6DDBFCC2}"/>
              </a:ext>
            </a:extLst>
          </p:cNvPr>
          <p:cNvSpPr>
            <a:spLocks noGrp="1"/>
          </p:cNvSpPr>
          <p:nvPr>
            <p:ph type="title"/>
          </p:nvPr>
        </p:nvSpPr>
        <p:spPr>
          <a:xfrm>
            <a:off x="1141413" y="609600"/>
            <a:ext cx="9905998" cy="1243642"/>
          </a:xfrm>
        </p:spPr>
        <p:txBody>
          <a:bodyPr/>
          <a:lstStyle/>
          <a:p>
            <a: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Model </a:t>
            </a:r>
            <a:r>
              <a:rPr lang="en-US" err="1">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deployemnt</a:t>
            </a:r>
            <a:b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br>
            <a:r>
              <a:rPr lang="en-US" sz="2000"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student dropout prediction app</a:t>
            </a:r>
            <a:endParaRPr lang="en-US" sz="2000" dirty="0" err="1"/>
          </a:p>
        </p:txBody>
      </p:sp>
      <p:sp>
        <p:nvSpPr>
          <p:cNvPr id="3" name="Content Placeholder 2">
            <a:extLst>
              <a:ext uri="{FF2B5EF4-FFF2-40B4-BE49-F238E27FC236}">
                <a16:creationId xmlns:a16="http://schemas.microsoft.com/office/drawing/2014/main" id="{C41A5549-122E-4F8F-ACAE-CD0CBE34285D}"/>
              </a:ext>
            </a:extLst>
          </p:cNvPr>
          <p:cNvSpPr>
            <a:spLocks noGrp="1"/>
          </p:cNvSpPr>
          <p:nvPr>
            <p:ph idx="1"/>
          </p:nvPr>
        </p:nvSpPr>
        <p:spPr>
          <a:xfrm>
            <a:off x="1141413" y="1861868"/>
            <a:ext cx="9905998" cy="3929332"/>
          </a:xfrm>
        </p:spPr>
        <p:txBody>
          <a:bodyPr>
            <a:normAutofit/>
          </a:bodyPr>
          <a:lstStyle/>
          <a:p>
            <a:pPr marL="0" indent="0">
              <a:buNone/>
            </a:pP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After training and fine-tuning the machine learning model, the next step was deploying it for practical use. In this project, we deployed the trained </a:t>
            </a:r>
            <a:r>
              <a:rPr lang="en-US" b="1"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Random Forest model</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in the form of a web application using </a:t>
            </a:r>
            <a:r>
              <a:rPr lang="en-US" b="1"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Streamlit</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The app allows users to interact with the model and make predictions based on student data, helping to forecast the likelihood of student dropout or graduation.</a:t>
            </a:r>
            <a:endParaRPr lang="en-US"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a:buClr>
                <a:srgbClr val="FFFFFF"/>
              </a:buClr>
            </a:pP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After tuning the Random Forest model, it was saved as a serialized object using </a:t>
            </a:r>
            <a:r>
              <a:rPr lang="en-US" b="1"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Joblib</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Along with the model. the </a:t>
            </a:r>
            <a:r>
              <a:rPr lang="en-US" b="1"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Label Encoder</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used to transform the target variable into numeric labels was also saved.</a:t>
            </a:r>
            <a:endParaRPr lang="en-US">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marL="0" indent="0">
              <a:buClr>
                <a:srgbClr val="FFFFFF"/>
              </a:buClr>
              <a:buNone/>
            </a:pPr>
            <a:r>
              <a:rPr lang="en-US" b="1"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Reason</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Saving the model and encoder ensures that we can easily reload them in the deployment environment for making predictions without retraining.</a:t>
            </a:r>
            <a:endParaRPr lang="en-US"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marL="0" indent="0">
              <a:buNone/>
            </a:pPr>
            <a:endPar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a:buClr>
                <a:srgbClr val="FFFFFF"/>
              </a:buClr>
            </a:pPr>
            <a:endPar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1729594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677B1-8A28-8428-7F28-843B7ADE01EA}"/>
              </a:ext>
            </a:extLst>
          </p:cNvPr>
          <p:cNvSpPr>
            <a:spLocks noGrp="1"/>
          </p:cNvSpPr>
          <p:nvPr>
            <p:ph type="title"/>
          </p:nvPr>
        </p:nvSpPr>
        <p:spPr>
          <a:xfrm>
            <a:off x="1141413" y="609600"/>
            <a:ext cx="9905998" cy="783567"/>
          </a:xfrm>
        </p:spPr>
        <p:txBody>
          <a:bodyPr/>
          <a:lstStyle/>
          <a:p>
            <a:r>
              <a:rPr lang="en-US" dirty="0" err="1">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Streamlit</a:t>
            </a:r>
            <a: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 app</a:t>
            </a:r>
            <a:endParaRPr lang="en-US" dirty="0"/>
          </a:p>
        </p:txBody>
      </p:sp>
      <p:pic>
        <p:nvPicPr>
          <p:cNvPr id="5" name="Content Placeholder 4" descr="A screenshot of a computer&#10;&#10;Description automatically generated">
            <a:extLst>
              <a:ext uri="{FF2B5EF4-FFF2-40B4-BE49-F238E27FC236}">
                <a16:creationId xmlns:a16="http://schemas.microsoft.com/office/drawing/2014/main" id="{FEA9B999-2C49-3B56-188F-42C6947F4D03}"/>
              </a:ext>
            </a:extLst>
          </p:cNvPr>
          <p:cNvPicPr>
            <a:picLocks noGrp="1" noChangeAspect="1"/>
          </p:cNvPicPr>
          <p:nvPr>
            <p:ph sz="half" idx="1"/>
          </p:nvPr>
        </p:nvPicPr>
        <p:blipFill>
          <a:blip r:embed="rId2"/>
          <a:stretch>
            <a:fillRect/>
          </a:stretch>
        </p:blipFill>
        <p:spPr>
          <a:xfrm>
            <a:off x="920000" y="1715374"/>
            <a:ext cx="5161473" cy="4452356"/>
          </a:xfrm>
        </p:spPr>
      </p:pic>
      <p:pic>
        <p:nvPicPr>
          <p:cNvPr id="6" name="Content Placeholder 5" descr="A screenshot of a black screen&#10;&#10;Description automatically generated">
            <a:extLst>
              <a:ext uri="{FF2B5EF4-FFF2-40B4-BE49-F238E27FC236}">
                <a16:creationId xmlns:a16="http://schemas.microsoft.com/office/drawing/2014/main" id="{65E10D10-108E-BA8D-557A-76CFC4C78A7C}"/>
              </a:ext>
            </a:extLst>
          </p:cNvPr>
          <p:cNvPicPr>
            <a:picLocks noGrp="1" noChangeAspect="1"/>
          </p:cNvPicPr>
          <p:nvPr>
            <p:ph sz="half" idx="2"/>
          </p:nvPr>
        </p:nvPicPr>
        <p:blipFill>
          <a:blip r:embed="rId3"/>
          <a:stretch>
            <a:fillRect/>
          </a:stretch>
        </p:blipFill>
        <p:spPr>
          <a:xfrm>
            <a:off x="6092974" y="1720543"/>
            <a:ext cx="5564038" cy="4456396"/>
          </a:xfrm>
        </p:spPr>
      </p:pic>
    </p:spTree>
    <p:extLst>
      <p:ext uri="{BB962C8B-B14F-4D97-AF65-F5344CB8AC3E}">
        <p14:creationId xmlns:p14="http://schemas.microsoft.com/office/powerpoint/2010/main" val="739300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A8846-DBFC-171F-80E2-33AEF085C011}"/>
              </a:ext>
            </a:extLst>
          </p:cNvPr>
          <p:cNvSpPr>
            <a:spLocks noGrp="1"/>
          </p:cNvSpPr>
          <p:nvPr>
            <p:ph type="title"/>
          </p:nvPr>
        </p:nvSpPr>
        <p:spPr>
          <a:xfrm>
            <a:off x="1141413" y="609600"/>
            <a:ext cx="9905998" cy="1114246"/>
          </a:xfrm>
        </p:spPr>
        <p:txBody>
          <a:bodyPr/>
          <a:lstStyle/>
          <a:p>
            <a: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conclusion</a:t>
            </a:r>
            <a:endParaRPr lang="en-US" dirty="0"/>
          </a:p>
        </p:txBody>
      </p:sp>
      <p:sp>
        <p:nvSpPr>
          <p:cNvPr id="3" name="Content Placeholder 2">
            <a:extLst>
              <a:ext uri="{FF2B5EF4-FFF2-40B4-BE49-F238E27FC236}">
                <a16:creationId xmlns:a16="http://schemas.microsoft.com/office/drawing/2014/main" id="{C379F56C-7368-8979-1CB5-5D211591C368}"/>
              </a:ext>
            </a:extLst>
          </p:cNvPr>
          <p:cNvSpPr>
            <a:spLocks noGrp="1"/>
          </p:cNvSpPr>
          <p:nvPr>
            <p:ph idx="1"/>
          </p:nvPr>
        </p:nvSpPr>
        <p:spPr>
          <a:xfrm>
            <a:off x="1141413" y="1847490"/>
            <a:ext cx="9905998" cy="3943710"/>
          </a:xfrm>
        </p:spPr>
        <p:txBody>
          <a:bodyPr/>
          <a:lstStyle/>
          <a:p>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In this project, we successfully built a machine learning pipeline to predict student outcomes, with a focus on identifying students at risk of dropping out. We started with thorough data analysis and preprocessing, followed by training a robust </a:t>
            </a:r>
            <a:r>
              <a:rPr lang="en-US" b="1"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Random Forest model</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which performed well in predicting the likelihood of dropout, enrollment, or graduation. The model was then deployed in an easy-to-use </a:t>
            </a:r>
            <a:r>
              <a:rPr lang="en-US" b="1"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Streamlit</a:t>
            </a:r>
            <a:r>
              <a:rPr lang="en-US" b="1"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web application</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a:t>
            </a:r>
            <a:endParaRPr lang="en-US" dirty="0"/>
          </a:p>
        </p:txBody>
      </p:sp>
    </p:spTree>
    <p:extLst>
      <p:ext uri="{BB962C8B-B14F-4D97-AF65-F5344CB8AC3E}">
        <p14:creationId xmlns:p14="http://schemas.microsoft.com/office/powerpoint/2010/main" val="41836356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C9E041-1C00-8E8E-4CE4-D9966D488F41}"/>
              </a:ext>
            </a:extLst>
          </p:cNvPr>
          <p:cNvSpPr>
            <a:spLocks noGrp="1"/>
          </p:cNvSpPr>
          <p:nvPr>
            <p:ph idx="1"/>
          </p:nvPr>
        </p:nvSpPr>
        <p:spPr>
          <a:xfrm>
            <a:off x="1141413" y="855452"/>
            <a:ext cx="9905998" cy="4935748"/>
          </a:xfrm>
        </p:spPr>
        <p:txBody>
          <a:bodyPr/>
          <a:lstStyle/>
          <a:p>
            <a:pPr marL="0" indent="0">
              <a:buNone/>
            </a:pPr>
            <a:r>
              <a:rPr lang="en-US" b="1"/>
              <a:t>Key Takeaways</a:t>
            </a:r>
            <a:r>
              <a:rPr lang="en-US"/>
              <a:t>:</a:t>
            </a:r>
            <a:endParaRPr lang="en-US">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a:buClr>
                <a:srgbClr val="FFFFFF"/>
              </a:buClr>
            </a:pPr>
            <a:r>
              <a:rPr lang="en-US" b="1"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Data Insights</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Through data exploration, we identified key factors influencing student performance and dropout risk, such as </a:t>
            </a:r>
            <a:r>
              <a:rPr lang="en-US" b="1"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previous academic performance</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a:t>
            </a:r>
            <a:r>
              <a:rPr lang="en-US" b="1"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family background</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which is reflected in parents occupation and how updated </a:t>
            </a:r>
            <a:r>
              <a:rPr lang="en-US"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childs</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tuition fee payments is.</a:t>
            </a:r>
            <a:endParaRPr lang="en-US" dirty="0"/>
          </a:p>
          <a:p>
            <a:pPr>
              <a:buClr>
                <a:srgbClr val="FFFFFF"/>
              </a:buClr>
            </a:pPr>
            <a:r>
              <a:rPr lang="en-US" b="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Model Performance</a:t>
            </a:r>
            <a:r>
              <a:rPr lang="en-US">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Our </a:t>
            </a:r>
            <a:r>
              <a:rPr lang="en-US" b="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Random Forest model</a:t>
            </a:r>
            <a:r>
              <a:rPr lang="en-US">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provided high accuracy in predicting student outcomes, thanks to careful feature selection, hyperparameter tuning, and robust cross-validation techniques.</a:t>
            </a:r>
            <a:endParaRPr lang="en-US"/>
          </a:p>
          <a:p>
            <a:pPr>
              <a:buClr>
                <a:srgbClr val="FFFFFF"/>
              </a:buClr>
            </a:pPr>
            <a:r>
              <a:rPr lang="en-US" b="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App Deployment</a:t>
            </a:r>
            <a:r>
              <a:rPr lang="en-US">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The interactive </a:t>
            </a:r>
            <a:r>
              <a:rPr lang="en-US"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Streamlit</a:t>
            </a:r>
            <a:r>
              <a:rPr lang="en-US">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app makes the model accessible to stakeholders, allowing educators and administrators to input student data and quickly predict their risk of dropout.</a:t>
            </a:r>
            <a:endParaRPr lang="en-US"/>
          </a:p>
          <a:p>
            <a:pPr>
              <a:buClr>
                <a:srgbClr val="FFFFFF"/>
              </a:buClr>
            </a:pPr>
            <a:endPar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21856163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7909D-420D-3612-09FD-5B0A947E4FEE}"/>
              </a:ext>
            </a:extLst>
          </p:cNvPr>
          <p:cNvSpPr>
            <a:spLocks noGrp="1"/>
          </p:cNvSpPr>
          <p:nvPr>
            <p:ph type="title"/>
          </p:nvPr>
        </p:nvSpPr>
        <p:spPr>
          <a:xfrm>
            <a:off x="1141413" y="609600"/>
            <a:ext cx="9905998" cy="1329906"/>
          </a:xfrm>
        </p:spPr>
        <p:txBody>
          <a:bodyPr/>
          <a:lstStyle/>
          <a:p>
            <a: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reference</a:t>
            </a:r>
            <a:endParaRPr lang="en-US" dirty="0"/>
          </a:p>
        </p:txBody>
      </p:sp>
      <p:sp>
        <p:nvSpPr>
          <p:cNvPr id="3" name="Content Placeholder 2">
            <a:extLst>
              <a:ext uri="{FF2B5EF4-FFF2-40B4-BE49-F238E27FC236}">
                <a16:creationId xmlns:a16="http://schemas.microsoft.com/office/drawing/2014/main" id="{4D2B21A2-0BDD-B6A6-823D-5968F1744E9D}"/>
              </a:ext>
            </a:extLst>
          </p:cNvPr>
          <p:cNvSpPr>
            <a:spLocks noGrp="1"/>
          </p:cNvSpPr>
          <p:nvPr>
            <p:ph idx="1"/>
          </p:nvPr>
        </p:nvSpPr>
        <p:spPr>
          <a:xfrm>
            <a:off x="1141413" y="2336320"/>
            <a:ext cx="9905998" cy="3454880"/>
          </a:xfrm>
        </p:spPr>
        <p:txBody>
          <a:bodyPr/>
          <a:lstStyle/>
          <a:p>
            <a:r>
              <a:rPr lang="en-US">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GitHub Repo: </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hlinkClick r:id="rId2"/>
              </a:rPr>
              <a:t>https://github.com/georgesylva1/3signet_task_1</a:t>
            </a:r>
            <a:endParaRPr lang="en-US">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a:p>
            <a:pPr>
              <a:buClr>
                <a:srgbClr val="FFFFFF"/>
              </a:buClr>
            </a:pPr>
            <a:r>
              <a:rPr lang="en-US"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Streamlit</a:t>
            </a:r>
            <a:r>
              <a:rPr lang="en-US">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 app: </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hlinkClick r:id="rId3"/>
              </a:rPr>
              <a:t>https://3signettask1-version3.streamlit.app/</a:t>
            </a:r>
            <a:endPar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p:txBody>
      </p:sp>
    </p:spTree>
    <p:extLst>
      <p:ext uri="{BB962C8B-B14F-4D97-AF65-F5344CB8AC3E}">
        <p14:creationId xmlns:p14="http://schemas.microsoft.com/office/powerpoint/2010/main" val="3932933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690F3EE-0CD1-4520-B020-4E1DF3141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9EFDE1E9-7FE0-45CA-9DE2-237F77319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2270840"/>
          </a:xfrm>
          <a:custGeom>
            <a:avLst/>
            <a:gdLst>
              <a:gd name="connsiteX0" fmla="*/ 0 w 12192000"/>
              <a:gd name="connsiteY0" fmla="*/ 0 h 2270840"/>
              <a:gd name="connsiteX1" fmla="*/ 12192000 w 12192000"/>
              <a:gd name="connsiteY1" fmla="*/ 0 h 2270840"/>
              <a:gd name="connsiteX2" fmla="*/ 12192000 w 12192000"/>
              <a:gd name="connsiteY2" fmla="*/ 519831 h 2270840"/>
              <a:gd name="connsiteX3" fmla="*/ 12192000 w 12192000"/>
              <a:gd name="connsiteY3" fmla="*/ 744794 h 2270840"/>
              <a:gd name="connsiteX4" fmla="*/ 12192000 w 12192000"/>
              <a:gd name="connsiteY4" fmla="*/ 1754022 h 2270840"/>
              <a:gd name="connsiteX5" fmla="*/ 11957522 w 12192000"/>
              <a:gd name="connsiteY5" fmla="*/ 1797924 h 2270840"/>
              <a:gd name="connsiteX6" fmla="*/ 11679973 w 12192000"/>
              <a:gd name="connsiteY6" fmla="*/ 1847668 h 2270840"/>
              <a:gd name="connsiteX7" fmla="*/ 11401197 w 12192000"/>
              <a:gd name="connsiteY7" fmla="*/ 1896361 h 2270840"/>
              <a:gd name="connsiteX8" fmla="*/ 11121192 w 12192000"/>
              <a:gd name="connsiteY8" fmla="*/ 1938047 h 2270840"/>
              <a:gd name="connsiteX9" fmla="*/ 10842416 w 12192000"/>
              <a:gd name="connsiteY9" fmla="*/ 1980084 h 2270840"/>
              <a:gd name="connsiteX10" fmla="*/ 10562411 w 12192000"/>
              <a:gd name="connsiteY10" fmla="*/ 2019319 h 2270840"/>
              <a:gd name="connsiteX11" fmla="*/ 10286091 w 12192000"/>
              <a:gd name="connsiteY11" fmla="*/ 2052948 h 2270840"/>
              <a:gd name="connsiteX12" fmla="*/ 10006086 w 12192000"/>
              <a:gd name="connsiteY12" fmla="*/ 2084826 h 2270840"/>
              <a:gd name="connsiteX13" fmla="*/ 9727310 w 12192000"/>
              <a:gd name="connsiteY13" fmla="*/ 2113902 h 2270840"/>
              <a:gd name="connsiteX14" fmla="*/ 9453445 w 12192000"/>
              <a:gd name="connsiteY14" fmla="*/ 2139124 h 2270840"/>
              <a:gd name="connsiteX15" fmla="*/ 9175897 w 12192000"/>
              <a:gd name="connsiteY15" fmla="*/ 2164346 h 2270840"/>
              <a:gd name="connsiteX16" fmla="*/ 8902033 w 12192000"/>
              <a:gd name="connsiteY16" fmla="*/ 2185365 h 2270840"/>
              <a:gd name="connsiteX17" fmla="*/ 8628169 w 12192000"/>
              <a:gd name="connsiteY17" fmla="*/ 2201829 h 2270840"/>
              <a:gd name="connsiteX18" fmla="*/ 8355533 w 12192000"/>
              <a:gd name="connsiteY18" fmla="*/ 2218995 h 2270840"/>
              <a:gd name="connsiteX19" fmla="*/ 8085353 w 12192000"/>
              <a:gd name="connsiteY19" fmla="*/ 2233357 h 2270840"/>
              <a:gd name="connsiteX20" fmla="*/ 7817629 w 12192000"/>
              <a:gd name="connsiteY20" fmla="*/ 2243516 h 2270840"/>
              <a:gd name="connsiteX21" fmla="*/ 7549905 w 12192000"/>
              <a:gd name="connsiteY21" fmla="*/ 2252274 h 2270840"/>
              <a:gd name="connsiteX22" fmla="*/ 7284638 w 12192000"/>
              <a:gd name="connsiteY22" fmla="*/ 2260681 h 2270840"/>
              <a:gd name="connsiteX23" fmla="*/ 7023055 w 12192000"/>
              <a:gd name="connsiteY23" fmla="*/ 2264535 h 2270840"/>
              <a:gd name="connsiteX24" fmla="*/ 6761472 w 12192000"/>
              <a:gd name="connsiteY24" fmla="*/ 2268738 h 2270840"/>
              <a:gd name="connsiteX25" fmla="*/ 6503573 w 12192000"/>
              <a:gd name="connsiteY25" fmla="*/ 2270840 h 2270840"/>
              <a:gd name="connsiteX26" fmla="*/ 6248130 w 12192000"/>
              <a:gd name="connsiteY26" fmla="*/ 2268738 h 2270840"/>
              <a:gd name="connsiteX27" fmla="*/ 5995144 w 12192000"/>
              <a:gd name="connsiteY27" fmla="*/ 2268738 h 2270840"/>
              <a:gd name="connsiteX28" fmla="*/ 5744613 w 12192000"/>
              <a:gd name="connsiteY28" fmla="*/ 2264535 h 2270840"/>
              <a:gd name="connsiteX29" fmla="*/ 5498995 w 12192000"/>
              <a:gd name="connsiteY29" fmla="*/ 2258229 h 2270840"/>
              <a:gd name="connsiteX30" fmla="*/ 5255834 w 12192000"/>
              <a:gd name="connsiteY30" fmla="*/ 2252274 h 2270840"/>
              <a:gd name="connsiteX31" fmla="*/ 5017584 w 12192000"/>
              <a:gd name="connsiteY31" fmla="*/ 2245618 h 2270840"/>
              <a:gd name="connsiteX32" fmla="*/ 4780562 w 12192000"/>
              <a:gd name="connsiteY32" fmla="*/ 2235459 h 2270840"/>
              <a:gd name="connsiteX33" fmla="*/ 4547227 w 12192000"/>
              <a:gd name="connsiteY33" fmla="*/ 2224599 h 2270840"/>
              <a:gd name="connsiteX34" fmla="*/ 4318800 w 12192000"/>
              <a:gd name="connsiteY34" fmla="*/ 2214791 h 2270840"/>
              <a:gd name="connsiteX35" fmla="*/ 3873004 w 12192000"/>
              <a:gd name="connsiteY35" fmla="*/ 2187116 h 2270840"/>
              <a:gd name="connsiteX36" fmla="*/ 3445628 w 12192000"/>
              <a:gd name="connsiteY36" fmla="*/ 2157691 h 2270840"/>
              <a:gd name="connsiteX37" fmla="*/ 3035446 w 12192000"/>
              <a:gd name="connsiteY37" fmla="*/ 2126863 h 2270840"/>
              <a:gd name="connsiteX38" fmla="*/ 2647370 w 12192000"/>
              <a:gd name="connsiteY38" fmla="*/ 2092884 h 2270840"/>
              <a:gd name="connsiteX39" fmla="*/ 2276487 w 12192000"/>
              <a:gd name="connsiteY39" fmla="*/ 2057502 h 2270840"/>
              <a:gd name="connsiteX40" fmla="*/ 1932621 w 12192000"/>
              <a:gd name="connsiteY40" fmla="*/ 2019319 h 2270840"/>
              <a:gd name="connsiteX41" fmla="*/ 1609634 w 12192000"/>
              <a:gd name="connsiteY41" fmla="*/ 1981836 h 2270840"/>
              <a:gd name="connsiteX42" fmla="*/ 1312435 w 12192000"/>
              <a:gd name="connsiteY42" fmla="*/ 1944353 h 2270840"/>
              <a:gd name="connsiteX43" fmla="*/ 1039799 w 12192000"/>
              <a:gd name="connsiteY43" fmla="*/ 1908972 h 2270840"/>
              <a:gd name="connsiteX44" fmla="*/ 797865 w 12192000"/>
              <a:gd name="connsiteY44" fmla="*/ 1875342 h 2270840"/>
              <a:gd name="connsiteX45" fmla="*/ 579265 w 12192000"/>
              <a:gd name="connsiteY45" fmla="*/ 1843464 h 2270840"/>
              <a:gd name="connsiteX46" fmla="*/ 395052 w 12192000"/>
              <a:gd name="connsiteY46" fmla="*/ 1816841 h 2270840"/>
              <a:gd name="connsiteX47" fmla="*/ 240312 w 12192000"/>
              <a:gd name="connsiteY47" fmla="*/ 1791618 h 2270840"/>
              <a:gd name="connsiteX48" fmla="*/ 27853 w 12192000"/>
              <a:gd name="connsiteY48" fmla="*/ 1755537 h 2270840"/>
              <a:gd name="connsiteX49" fmla="*/ 0 w 12192000"/>
              <a:gd name="connsiteY49" fmla="*/ 1750824 h 2270840"/>
              <a:gd name="connsiteX50" fmla="*/ 0 w 12192000"/>
              <a:gd name="connsiteY50" fmla="*/ 744794 h 2270840"/>
              <a:gd name="connsiteX51" fmla="*/ 0 w 12192000"/>
              <a:gd name="connsiteY51" fmla="*/ 519831 h 227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270840">
                <a:moveTo>
                  <a:pt x="0" y="0"/>
                </a:moveTo>
                <a:lnTo>
                  <a:pt x="12192000" y="0"/>
                </a:lnTo>
                <a:lnTo>
                  <a:pt x="12192000" y="519831"/>
                </a:lnTo>
                <a:lnTo>
                  <a:pt x="12192000" y="744794"/>
                </a:lnTo>
                <a:lnTo>
                  <a:pt x="12192000" y="1754022"/>
                </a:lnTo>
                <a:lnTo>
                  <a:pt x="11957522" y="1797924"/>
                </a:lnTo>
                <a:lnTo>
                  <a:pt x="11679973" y="1847668"/>
                </a:lnTo>
                <a:lnTo>
                  <a:pt x="11401197" y="1896361"/>
                </a:lnTo>
                <a:lnTo>
                  <a:pt x="11121192" y="1938047"/>
                </a:lnTo>
                <a:lnTo>
                  <a:pt x="10842416" y="1980084"/>
                </a:lnTo>
                <a:lnTo>
                  <a:pt x="10562411" y="2019319"/>
                </a:lnTo>
                <a:lnTo>
                  <a:pt x="10286091" y="2052948"/>
                </a:lnTo>
                <a:lnTo>
                  <a:pt x="10006086" y="2084826"/>
                </a:lnTo>
                <a:lnTo>
                  <a:pt x="9727310" y="2113902"/>
                </a:lnTo>
                <a:lnTo>
                  <a:pt x="9453445" y="2139124"/>
                </a:lnTo>
                <a:lnTo>
                  <a:pt x="9175897" y="2164346"/>
                </a:lnTo>
                <a:lnTo>
                  <a:pt x="8902033" y="2185365"/>
                </a:lnTo>
                <a:lnTo>
                  <a:pt x="8628169" y="2201829"/>
                </a:lnTo>
                <a:lnTo>
                  <a:pt x="8355533" y="2218995"/>
                </a:lnTo>
                <a:lnTo>
                  <a:pt x="8085353" y="2233357"/>
                </a:lnTo>
                <a:lnTo>
                  <a:pt x="7817629" y="2243516"/>
                </a:lnTo>
                <a:lnTo>
                  <a:pt x="7549905" y="2252274"/>
                </a:lnTo>
                <a:lnTo>
                  <a:pt x="7284638" y="2260681"/>
                </a:lnTo>
                <a:lnTo>
                  <a:pt x="7023055" y="2264535"/>
                </a:lnTo>
                <a:lnTo>
                  <a:pt x="6761472" y="2268738"/>
                </a:lnTo>
                <a:lnTo>
                  <a:pt x="6503573" y="2270840"/>
                </a:lnTo>
                <a:lnTo>
                  <a:pt x="6248130" y="2268738"/>
                </a:lnTo>
                <a:lnTo>
                  <a:pt x="5995144" y="2268738"/>
                </a:lnTo>
                <a:lnTo>
                  <a:pt x="5744613" y="2264535"/>
                </a:lnTo>
                <a:lnTo>
                  <a:pt x="5498995" y="2258229"/>
                </a:lnTo>
                <a:lnTo>
                  <a:pt x="5255834" y="2252274"/>
                </a:lnTo>
                <a:lnTo>
                  <a:pt x="5017584" y="2245618"/>
                </a:lnTo>
                <a:lnTo>
                  <a:pt x="4780562" y="2235459"/>
                </a:lnTo>
                <a:lnTo>
                  <a:pt x="4547227" y="2224599"/>
                </a:lnTo>
                <a:lnTo>
                  <a:pt x="4318800" y="2214791"/>
                </a:lnTo>
                <a:lnTo>
                  <a:pt x="3873004" y="2187116"/>
                </a:lnTo>
                <a:lnTo>
                  <a:pt x="3445628" y="2157691"/>
                </a:lnTo>
                <a:lnTo>
                  <a:pt x="3035446" y="2126863"/>
                </a:lnTo>
                <a:lnTo>
                  <a:pt x="2647370" y="2092884"/>
                </a:lnTo>
                <a:lnTo>
                  <a:pt x="2276487" y="2057502"/>
                </a:lnTo>
                <a:lnTo>
                  <a:pt x="1932621" y="2019319"/>
                </a:lnTo>
                <a:lnTo>
                  <a:pt x="1609634" y="1981836"/>
                </a:lnTo>
                <a:lnTo>
                  <a:pt x="1312435" y="1944353"/>
                </a:lnTo>
                <a:lnTo>
                  <a:pt x="1039799" y="1908972"/>
                </a:lnTo>
                <a:lnTo>
                  <a:pt x="797865" y="1875342"/>
                </a:lnTo>
                <a:lnTo>
                  <a:pt x="579265" y="1843464"/>
                </a:lnTo>
                <a:lnTo>
                  <a:pt x="395052" y="1816841"/>
                </a:lnTo>
                <a:lnTo>
                  <a:pt x="240312" y="1791618"/>
                </a:lnTo>
                <a:lnTo>
                  <a:pt x="27853" y="1755537"/>
                </a:lnTo>
                <a:lnTo>
                  <a:pt x="0" y="1750824"/>
                </a:lnTo>
                <a:lnTo>
                  <a:pt x="0" y="744794"/>
                </a:lnTo>
                <a:lnTo>
                  <a:pt x="0" y="519831"/>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5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2CD406D-D270-2B1B-7C95-97F0B15725EC}"/>
              </a:ext>
            </a:extLst>
          </p:cNvPr>
          <p:cNvSpPr>
            <a:spLocks noGrp="1"/>
          </p:cNvSpPr>
          <p:nvPr>
            <p:ph type="title"/>
          </p:nvPr>
        </p:nvSpPr>
        <p:spPr>
          <a:xfrm>
            <a:off x="1141413" y="609600"/>
            <a:ext cx="9905998" cy="943443"/>
          </a:xfrm>
        </p:spPr>
        <p:txBody>
          <a:bodyPr>
            <a:normAutofit/>
          </a:bodyPr>
          <a:lstStyle/>
          <a:p>
            <a:pPr algn="ctr"/>
            <a: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OUTLINE</a:t>
            </a:r>
            <a:endParaRPr lang="en-US" dirty="0">
              <a:gradFill flip="none" rotWithShape="1">
                <a:gsLst>
                  <a:gs pos="0">
                    <a:prstClr val="white"/>
                  </a:gs>
                  <a:gs pos="100000">
                    <a:prstClr val="white">
                      <a:lumMod val="65000"/>
                    </a:prstClr>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endParaRPr>
          </a:p>
        </p:txBody>
      </p:sp>
      <p:sp>
        <p:nvSpPr>
          <p:cNvPr id="3" name="Picture Placeholder 2">
            <a:extLst>
              <a:ext uri="{FF2B5EF4-FFF2-40B4-BE49-F238E27FC236}">
                <a16:creationId xmlns:a16="http://schemas.microsoft.com/office/drawing/2014/main" id="{95E8D639-9243-154C-C040-89F1712E0C5B}"/>
              </a:ext>
            </a:extLst>
          </p:cNvPr>
          <p:cNvSpPr>
            <a:spLocks noGrp="1"/>
          </p:cNvSpPr>
          <p:nvPr>
            <p:ph idx="1"/>
          </p:nvPr>
        </p:nvSpPr>
        <p:spPr>
          <a:xfrm>
            <a:off x="1141413" y="2537603"/>
            <a:ext cx="9905998" cy="3253597"/>
          </a:xfrm>
        </p:spPr>
        <p:txBody>
          <a:bodyPr>
            <a:normAutofit/>
          </a:bodyPr>
          <a:lstStyle/>
          <a:p>
            <a:r>
              <a:rPr lang="en-US" sz="240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Introduction</a:t>
            </a:r>
            <a:endParaRPr lang="en-US"/>
          </a:p>
          <a:p>
            <a:pPr>
              <a:buClr>
                <a:srgbClr val="FFFFFF"/>
              </a:buClr>
            </a:pPr>
            <a:r>
              <a:rPr lang="en-US" sz="2400"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Methodology</a:t>
            </a:r>
          </a:p>
          <a:p>
            <a:pPr>
              <a:buClr>
                <a:srgbClr val="FFFFFF"/>
              </a:buClr>
            </a:pPr>
            <a:r>
              <a:rPr lang="en-US" sz="2400"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Results/</a:t>
            </a:r>
            <a:r>
              <a:rPr lang="en-US" sz="2400"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fiindings</a:t>
            </a:r>
            <a:endParaRPr lang="en-US" sz="2400"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a:buClr>
                <a:srgbClr val="FFFFFF"/>
              </a:buClr>
            </a:pPr>
            <a:r>
              <a:rPr lang="en-US" sz="240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conclusion</a:t>
            </a:r>
            <a:endParaRPr lang="en-US" sz="2400"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2047965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690F3EE-0CD1-4520-B020-4E1DF3141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9EFDE1E9-7FE0-45CA-9DE2-237F77319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2270840"/>
          </a:xfrm>
          <a:custGeom>
            <a:avLst/>
            <a:gdLst>
              <a:gd name="connsiteX0" fmla="*/ 0 w 12192000"/>
              <a:gd name="connsiteY0" fmla="*/ 0 h 2270840"/>
              <a:gd name="connsiteX1" fmla="*/ 12192000 w 12192000"/>
              <a:gd name="connsiteY1" fmla="*/ 0 h 2270840"/>
              <a:gd name="connsiteX2" fmla="*/ 12192000 w 12192000"/>
              <a:gd name="connsiteY2" fmla="*/ 519831 h 2270840"/>
              <a:gd name="connsiteX3" fmla="*/ 12192000 w 12192000"/>
              <a:gd name="connsiteY3" fmla="*/ 744794 h 2270840"/>
              <a:gd name="connsiteX4" fmla="*/ 12192000 w 12192000"/>
              <a:gd name="connsiteY4" fmla="*/ 1754022 h 2270840"/>
              <a:gd name="connsiteX5" fmla="*/ 11957522 w 12192000"/>
              <a:gd name="connsiteY5" fmla="*/ 1797924 h 2270840"/>
              <a:gd name="connsiteX6" fmla="*/ 11679973 w 12192000"/>
              <a:gd name="connsiteY6" fmla="*/ 1847668 h 2270840"/>
              <a:gd name="connsiteX7" fmla="*/ 11401197 w 12192000"/>
              <a:gd name="connsiteY7" fmla="*/ 1896361 h 2270840"/>
              <a:gd name="connsiteX8" fmla="*/ 11121192 w 12192000"/>
              <a:gd name="connsiteY8" fmla="*/ 1938047 h 2270840"/>
              <a:gd name="connsiteX9" fmla="*/ 10842416 w 12192000"/>
              <a:gd name="connsiteY9" fmla="*/ 1980084 h 2270840"/>
              <a:gd name="connsiteX10" fmla="*/ 10562411 w 12192000"/>
              <a:gd name="connsiteY10" fmla="*/ 2019319 h 2270840"/>
              <a:gd name="connsiteX11" fmla="*/ 10286091 w 12192000"/>
              <a:gd name="connsiteY11" fmla="*/ 2052948 h 2270840"/>
              <a:gd name="connsiteX12" fmla="*/ 10006086 w 12192000"/>
              <a:gd name="connsiteY12" fmla="*/ 2084826 h 2270840"/>
              <a:gd name="connsiteX13" fmla="*/ 9727310 w 12192000"/>
              <a:gd name="connsiteY13" fmla="*/ 2113902 h 2270840"/>
              <a:gd name="connsiteX14" fmla="*/ 9453445 w 12192000"/>
              <a:gd name="connsiteY14" fmla="*/ 2139124 h 2270840"/>
              <a:gd name="connsiteX15" fmla="*/ 9175897 w 12192000"/>
              <a:gd name="connsiteY15" fmla="*/ 2164346 h 2270840"/>
              <a:gd name="connsiteX16" fmla="*/ 8902033 w 12192000"/>
              <a:gd name="connsiteY16" fmla="*/ 2185365 h 2270840"/>
              <a:gd name="connsiteX17" fmla="*/ 8628169 w 12192000"/>
              <a:gd name="connsiteY17" fmla="*/ 2201829 h 2270840"/>
              <a:gd name="connsiteX18" fmla="*/ 8355533 w 12192000"/>
              <a:gd name="connsiteY18" fmla="*/ 2218995 h 2270840"/>
              <a:gd name="connsiteX19" fmla="*/ 8085353 w 12192000"/>
              <a:gd name="connsiteY19" fmla="*/ 2233357 h 2270840"/>
              <a:gd name="connsiteX20" fmla="*/ 7817629 w 12192000"/>
              <a:gd name="connsiteY20" fmla="*/ 2243516 h 2270840"/>
              <a:gd name="connsiteX21" fmla="*/ 7549905 w 12192000"/>
              <a:gd name="connsiteY21" fmla="*/ 2252274 h 2270840"/>
              <a:gd name="connsiteX22" fmla="*/ 7284638 w 12192000"/>
              <a:gd name="connsiteY22" fmla="*/ 2260681 h 2270840"/>
              <a:gd name="connsiteX23" fmla="*/ 7023055 w 12192000"/>
              <a:gd name="connsiteY23" fmla="*/ 2264535 h 2270840"/>
              <a:gd name="connsiteX24" fmla="*/ 6761472 w 12192000"/>
              <a:gd name="connsiteY24" fmla="*/ 2268738 h 2270840"/>
              <a:gd name="connsiteX25" fmla="*/ 6503573 w 12192000"/>
              <a:gd name="connsiteY25" fmla="*/ 2270840 h 2270840"/>
              <a:gd name="connsiteX26" fmla="*/ 6248130 w 12192000"/>
              <a:gd name="connsiteY26" fmla="*/ 2268738 h 2270840"/>
              <a:gd name="connsiteX27" fmla="*/ 5995144 w 12192000"/>
              <a:gd name="connsiteY27" fmla="*/ 2268738 h 2270840"/>
              <a:gd name="connsiteX28" fmla="*/ 5744613 w 12192000"/>
              <a:gd name="connsiteY28" fmla="*/ 2264535 h 2270840"/>
              <a:gd name="connsiteX29" fmla="*/ 5498995 w 12192000"/>
              <a:gd name="connsiteY29" fmla="*/ 2258229 h 2270840"/>
              <a:gd name="connsiteX30" fmla="*/ 5255834 w 12192000"/>
              <a:gd name="connsiteY30" fmla="*/ 2252274 h 2270840"/>
              <a:gd name="connsiteX31" fmla="*/ 5017584 w 12192000"/>
              <a:gd name="connsiteY31" fmla="*/ 2245618 h 2270840"/>
              <a:gd name="connsiteX32" fmla="*/ 4780562 w 12192000"/>
              <a:gd name="connsiteY32" fmla="*/ 2235459 h 2270840"/>
              <a:gd name="connsiteX33" fmla="*/ 4547227 w 12192000"/>
              <a:gd name="connsiteY33" fmla="*/ 2224599 h 2270840"/>
              <a:gd name="connsiteX34" fmla="*/ 4318800 w 12192000"/>
              <a:gd name="connsiteY34" fmla="*/ 2214791 h 2270840"/>
              <a:gd name="connsiteX35" fmla="*/ 3873004 w 12192000"/>
              <a:gd name="connsiteY35" fmla="*/ 2187116 h 2270840"/>
              <a:gd name="connsiteX36" fmla="*/ 3445628 w 12192000"/>
              <a:gd name="connsiteY36" fmla="*/ 2157691 h 2270840"/>
              <a:gd name="connsiteX37" fmla="*/ 3035446 w 12192000"/>
              <a:gd name="connsiteY37" fmla="*/ 2126863 h 2270840"/>
              <a:gd name="connsiteX38" fmla="*/ 2647370 w 12192000"/>
              <a:gd name="connsiteY38" fmla="*/ 2092884 h 2270840"/>
              <a:gd name="connsiteX39" fmla="*/ 2276487 w 12192000"/>
              <a:gd name="connsiteY39" fmla="*/ 2057502 h 2270840"/>
              <a:gd name="connsiteX40" fmla="*/ 1932621 w 12192000"/>
              <a:gd name="connsiteY40" fmla="*/ 2019319 h 2270840"/>
              <a:gd name="connsiteX41" fmla="*/ 1609634 w 12192000"/>
              <a:gd name="connsiteY41" fmla="*/ 1981836 h 2270840"/>
              <a:gd name="connsiteX42" fmla="*/ 1312435 w 12192000"/>
              <a:gd name="connsiteY42" fmla="*/ 1944353 h 2270840"/>
              <a:gd name="connsiteX43" fmla="*/ 1039799 w 12192000"/>
              <a:gd name="connsiteY43" fmla="*/ 1908972 h 2270840"/>
              <a:gd name="connsiteX44" fmla="*/ 797865 w 12192000"/>
              <a:gd name="connsiteY44" fmla="*/ 1875342 h 2270840"/>
              <a:gd name="connsiteX45" fmla="*/ 579265 w 12192000"/>
              <a:gd name="connsiteY45" fmla="*/ 1843464 h 2270840"/>
              <a:gd name="connsiteX46" fmla="*/ 395052 w 12192000"/>
              <a:gd name="connsiteY46" fmla="*/ 1816841 h 2270840"/>
              <a:gd name="connsiteX47" fmla="*/ 240312 w 12192000"/>
              <a:gd name="connsiteY47" fmla="*/ 1791618 h 2270840"/>
              <a:gd name="connsiteX48" fmla="*/ 27853 w 12192000"/>
              <a:gd name="connsiteY48" fmla="*/ 1755537 h 2270840"/>
              <a:gd name="connsiteX49" fmla="*/ 0 w 12192000"/>
              <a:gd name="connsiteY49" fmla="*/ 1750824 h 2270840"/>
              <a:gd name="connsiteX50" fmla="*/ 0 w 12192000"/>
              <a:gd name="connsiteY50" fmla="*/ 744794 h 2270840"/>
              <a:gd name="connsiteX51" fmla="*/ 0 w 12192000"/>
              <a:gd name="connsiteY51" fmla="*/ 519831 h 227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270840">
                <a:moveTo>
                  <a:pt x="0" y="0"/>
                </a:moveTo>
                <a:lnTo>
                  <a:pt x="12192000" y="0"/>
                </a:lnTo>
                <a:lnTo>
                  <a:pt x="12192000" y="519831"/>
                </a:lnTo>
                <a:lnTo>
                  <a:pt x="12192000" y="744794"/>
                </a:lnTo>
                <a:lnTo>
                  <a:pt x="12192000" y="1754022"/>
                </a:lnTo>
                <a:lnTo>
                  <a:pt x="11957522" y="1797924"/>
                </a:lnTo>
                <a:lnTo>
                  <a:pt x="11679973" y="1847668"/>
                </a:lnTo>
                <a:lnTo>
                  <a:pt x="11401197" y="1896361"/>
                </a:lnTo>
                <a:lnTo>
                  <a:pt x="11121192" y="1938047"/>
                </a:lnTo>
                <a:lnTo>
                  <a:pt x="10842416" y="1980084"/>
                </a:lnTo>
                <a:lnTo>
                  <a:pt x="10562411" y="2019319"/>
                </a:lnTo>
                <a:lnTo>
                  <a:pt x="10286091" y="2052948"/>
                </a:lnTo>
                <a:lnTo>
                  <a:pt x="10006086" y="2084826"/>
                </a:lnTo>
                <a:lnTo>
                  <a:pt x="9727310" y="2113902"/>
                </a:lnTo>
                <a:lnTo>
                  <a:pt x="9453445" y="2139124"/>
                </a:lnTo>
                <a:lnTo>
                  <a:pt x="9175897" y="2164346"/>
                </a:lnTo>
                <a:lnTo>
                  <a:pt x="8902033" y="2185365"/>
                </a:lnTo>
                <a:lnTo>
                  <a:pt x="8628169" y="2201829"/>
                </a:lnTo>
                <a:lnTo>
                  <a:pt x="8355533" y="2218995"/>
                </a:lnTo>
                <a:lnTo>
                  <a:pt x="8085353" y="2233357"/>
                </a:lnTo>
                <a:lnTo>
                  <a:pt x="7817629" y="2243516"/>
                </a:lnTo>
                <a:lnTo>
                  <a:pt x="7549905" y="2252274"/>
                </a:lnTo>
                <a:lnTo>
                  <a:pt x="7284638" y="2260681"/>
                </a:lnTo>
                <a:lnTo>
                  <a:pt x="7023055" y="2264535"/>
                </a:lnTo>
                <a:lnTo>
                  <a:pt x="6761472" y="2268738"/>
                </a:lnTo>
                <a:lnTo>
                  <a:pt x="6503573" y="2270840"/>
                </a:lnTo>
                <a:lnTo>
                  <a:pt x="6248130" y="2268738"/>
                </a:lnTo>
                <a:lnTo>
                  <a:pt x="5995144" y="2268738"/>
                </a:lnTo>
                <a:lnTo>
                  <a:pt x="5744613" y="2264535"/>
                </a:lnTo>
                <a:lnTo>
                  <a:pt x="5498995" y="2258229"/>
                </a:lnTo>
                <a:lnTo>
                  <a:pt x="5255834" y="2252274"/>
                </a:lnTo>
                <a:lnTo>
                  <a:pt x="5017584" y="2245618"/>
                </a:lnTo>
                <a:lnTo>
                  <a:pt x="4780562" y="2235459"/>
                </a:lnTo>
                <a:lnTo>
                  <a:pt x="4547227" y="2224599"/>
                </a:lnTo>
                <a:lnTo>
                  <a:pt x="4318800" y="2214791"/>
                </a:lnTo>
                <a:lnTo>
                  <a:pt x="3873004" y="2187116"/>
                </a:lnTo>
                <a:lnTo>
                  <a:pt x="3445628" y="2157691"/>
                </a:lnTo>
                <a:lnTo>
                  <a:pt x="3035446" y="2126863"/>
                </a:lnTo>
                <a:lnTo>
                  <a:pt x="2647370" y="2092884"/>
                </a:lnTo>
                <a:lnTo>
                  <a:pt x="2276487" y="2057502"/>
                </a:lnTo>
                <a:lnTo>
                  <a:pt x="1932621" y="2019319"/>
                </a:lnTo>
                <a:lnTo>
                  <a:pt x="1609634" y="1981836"/>
                </a:lnTo>
                <a:lnTo>
                  <a:pt x="1312435" y="1944353"/>
                </a:lnTo>
                <a:lnTo>
                  <a:pt x="1039799" y="1908972"/>
                </a:lnTo>
                <a:lnTo>
                  <a:pt x="797865" y="1875342"/>
                </a:lnTo>
                <a:lnTo>
                  <a:pt x="579265" y="1843464"/>
                </a:lnTo>
                <a:lnTo>
                  <a:pt x="395052" y="1816841"/>
                </a:lnTo>
                <a:lnTo>
                  <a:pt x="240312" y="1791618"/>
                </a:lnTo>
                <a:lnTo>
                  <a:pt x="27853" y="1755537"/>
                </a:lnTo>
                <a:lnTo>
                  <a:pt x="0" y="1750824"/>
                </a:lnTo>
                <a:lnTo>
                  <a:pt x="0" y="744794"/>
                </a:lnTo>
                <a:lnTo>
                  <a:pt x="0" y="519831"/>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5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BC4BB54-D02B-2D48-8E32-B3A0343C8D0F}"/>
              </a:ext>
            </a:extLst>
          </p:cNvPr>
          <p:cNvSpPr>
            <a:spLocks noGrp="1"/>
          </p:cNvSpPr>
          <p:nvPr>
            <p:ph type="title"/>
          </p:nvPr>
        </p:nvSpPr>
        <p:spPr>
          <a:xfrm>
            <a:off x="1141413" y="609600"/>
            <a:ext cx="9905998" cy="1173480"/>
          </a:xfrm>
        </p:spPr>
        <p:txBody>
          <a:bodyPr>
            <a:normAutofit/>
          </a:bodyPr>
          <a:lstStyle/>
          <a:p>
            <a:pPr algn="ctr"/>
            <a: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Introduction</a:t>
            </a:r>
            <a:endParaRPr lang="en-US" dirty="0"/>
          </a:p>
        </p:txBody>
      </p:sp>
      <p:sp>
        <p:nvSpPr>
          <p:cNvPr id="3" name="Content Placeholder 2">
            <a:extLst>
              <a:ext uri="{FF2B5EF4-FFF2-40B4-BE49-F238E27FC236}">
                <a16:creationId xmlns:a16="http://schemas.microsoft.com/office/drawing/2014/main" id="{9B6AF096-5FE7-8861-5CDE-3FD5009F5B63}"/>
              </a:ext>
            </a:extLst>
          </p:cNvPr>
          <p:cNvSpPr>
            <a:spLocks noGrp="1"/>
          </p:cNvSpPr>
          <p:nvPr>
            <p:ph idx="1"/>
          </p:nvPr>
        </p:nvSpPr>
        <p:spPr>
          <a:xfrm>
            <a:off x="1141413" y="2135037"/>
            <a:ext cx="9905998" cy="3656163"/>
          </a:xfrm>
        </p:spPr>
        <p:txBody>
          <a:bodyPr>
            <a:normAutofit/>
          </a:bodyPr>
          <a:lstStyle/>
          <a:p>
            <a:pPr>
              <a:buClr>
                <a:srgbClr val="FFFFFF"/>
              </a:buClr>
            </a:pPr>
            <a:r>
              <a:rPr lang="en-US" b="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Problem Statement</a:t>
            </a:r>
            <a:r>
              <a:rPr lang="en-US">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Universities and educational institutions face challenges in retaining students, with dropout rates affecting both student success and institutional reputation. Identifying students at risk of dropping out can help in taking timely interventions and improving retention.</a:t>
            </a:r>
            <a:endParaRPr lang="en-US"/>
          </a:p>
          <a:p>
            <a:pPr>
              <a:buClr>
                <a:srgbClr val="FFFFFF"/>
              </a:buClr>
            </a:pPr>
            <a:r>
              <a:rPr lang="en-US" b="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Objective</a:t>
            </a:r>
            <a:r>
              <a:rPr lang="en-US">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The goal of this project is to develop a machine learning model that can accurately predict student dropout based on academic performance, demographic factors, and other key variables. This will enable educators and administrators to focus on students who are more likely to drop out and provide them with necessary support.</a:t>
            </a:r>
            <a:endParaRPr lang="en-US">
              <a:ea typeface="+mn-lt"/>
              <a:cs typeface="+mn-lt"/>
            </a:endParaRPr>
          </a:p>
          <a:p>
            <a:pPr marL="0" indent="0">
              <a:buNone/>
            </a:pPr>
            <a:endPar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2425962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5BD67C-F978-652D-D278-2549AB8F71A2}"/>
              </a:ext>
            </a:extLst>
          </p:cNvPr>
          <p:cNvSpPr>
            <a:spLocks noGrp="1"/>
          </p:cNvSpPr>
          <p:nvPr>
            <p:ph idx="1"/>
          </p:nvPr>
        </p:nvSpPr>
        <p:spPr>
          <a:xfrm>
            <a:off x="1141413" y="841075"/>
            <a:ext cx="9905998" cy="4734465"/>
          </a:xfrm>
        </p:spPr>
        <p:txBody>
          <a:bodyPr/>
          <a:lstStyle/>
          <a:p>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I analyzed student data, including both categorical and numerical features, such as "Course," "Mother’s Occupation," "Previous Qualification (Grade)," "Admission Grade,"  "Curricular Units Enrolled" </a:t>
            </a:r>
            <a:r>
              <a:rPr lang="en-US"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etc</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a:t>
            </a:r>
            <a:endParaRPr lang="en-US"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a:buClr>
                <a:srgbClr val="FFFFFF"/>
              </a:buClr>
            </a:pPr>
            <a:r>
              <a:rPr lang="en-US">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The initial dataset has 4424 rows and 37 columns</a:t>
            </a:r>
            <a:endPar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a:p>
            <a:pPr>
              <a:buClr>
                <a:srgbClr val="FFFFFF"/>
              </a:buClr>
            </a:pP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A</a:t>
            </a:r>
            <a:r>
              <a:rPr lang="en-US">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Random Forest model was then trained and evaluated using selected features of this data to predict </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the likelihood of a student dropping out.</a:t>
            </a:r>
            <a:endParaRPr lang="en-US" dirty="0"/>
          </a:p>
          <a:p>
            <a:pPr>
              <a:buClr>
                <a:srgbClr val="FFFFFF"/>
              </a:buClr>
            </a:pPr>
            <a:endPar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24780601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F9629-21F1-C4CF-F7C0-2BA5FEBB5860}"/>
              </a:ext>
            </a:extLst>
          </p:cNvPr>
          <p:cNvSpPr>
            <a:spLocks noGrp="1"/>
          </p:cNvSpPr>
          <p:nvPr>
            <p:ph type="title"/>
          </p:nvPr>
        </p:nvSpPr>
        <p:spPr>
          <a:xfrm>
            <a:off x="1141413" y="609600"/>
            <a:ext cx="9905998" cy="1099868"/>
          </a:xfrm>
        </p:spPr>
        <p:txBody>
          <a:bodyPr/>
          <a:lstStyle/>
          <a:p>
            <a: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Methodology</a:t>
            </a:r>
            <a:b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br>
            <a:r>
              <a:rPr lang="en-US" sz="1800"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DATA PREPROCESSING</a:t>
            </a:r>
            <a:endParaRPr lang="en-US" sz="1800" dirty="0"/>
          </a:p>
        </p:txBody>
      </p:sp>
      <p:sp>
        <p:nvSpPr>
          <p:cNvPr id="3" name="Content Placeholder 2">
            <a:extLst>
              <a:ext uri="{FF2B5EF4-FFF2-40B4-BE49-F238E27FC236}">
                <a16:creationId xmlns:a16="http://schemas.microsoft.com/office/drawing/2014/main" id="{D28CD58B-F969-66E6-0736-C6979C1A3F16}"/>
              </a:ext>
            </a:extLst>
          </p:cNvPr>
          <p:cNvSpPr>
            <a:spLocks noGrp="1"/>
          </p:cNvSpPr>
          <p:nvPr>
            <p:ph idx="1"/>
          </p:nvPr>
        </p:nvSpPr>
        <p:spPr>
          <a:xfrm>
            <a:off x="1141413" y="1876245"/>
            <a:ext cx="9905998" cy="3914955"/>
          </a:xfrm>
        </p:spPr>
        <p:txBody>
          <a:bodyPr/>
          <a:lstStyle/>
          <a:p>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The features which included numerical and </a:t>
            </a:r>
            <a:r>
              <a:rPr lang="en-US"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catgorical</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 features had to be ran through a pipeline for preprocessing. The target was </a:t>
            </a:r>
            <a:r>
              <a:rPr lang="en-US"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seperated</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 during train-test-split and label encoded. </a:t>
            </a:r>
          </a:p>
          <a:p>
            <a:pPr>
              <a:buClr>
                <a:srgbClr val="FFFFFF"/>
              </a:buClr>
            </a:pP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The numerical features were scaled using </a:t>
            </a:r>
            <a:r>
              <a:rPr lang="en-US"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Standard_scaler</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 (-1 to 1)</a:t>
            </a:r>
          </a:p>
          <a:p>
            <a:pPr>
              <a:buClr>
                <a:srgbClr val="FFFFFF"/>
              </a:buClr>
            </a:pP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The categorical features all seem not to need any </a:t>
            </a:r>
            <a:r>
              <a:rPr lang="en-US"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transoformal</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 since all categorical features appear to be encoded </a:t>
            </a:r>
            <a:r>
              <a:rPr lang="en-US"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altight</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 </a:t>
            </a:r>
          </a:p>
          <a:p>
            <a:pPr>
              <a:buClr>
                <a:srgbClr val="FFFFFF"/>
              </a:buClr>
            </a:pPr>
            <a:r>
              <a:rPr lang="en-US"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Knn</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 imputer was used to handle any missing numerical value, of which there was none but this will come in handy when pipeline Is used in model building and deployed. Missing values will not necessarily affect model because </a:t>
            </a:r>
            <a:r>
              <a:rPr lang="en-US" dirty="0" err="1">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knn</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 is handling it.</a:t>
            </a:r>
          </a:p>
          <a:p>
            <a:pPr>
              <a:buClr>
                <a:srgbClr val="FFFFFF"/>
              </a:buClr>
            </a:pPr>
            <a:endPar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2864684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986E2-7BB6-DEC4-0C6F-8CAFA423644C}"/>
              </a:ext>
            </a:extLst>
          </p:cNvPr>
          <p:cNvSpPr>
            <a:spLocks noGrp="1"/>
          </p:cNvSpPr>
          <p:nvPr>
            <p:ph type="title"/>
          </p:nvPr>
        </p:nvSpPr>
        <p:spPr>
          <a:xfrm>
            <a:off x="1141413" y="609600"/>
            <a:ext cx="9905998" cy="1099868"/>
          </a:xfrm>
        </p:spPr>
        <p:txBody>
          <a:bodyPr/>
          <a:lstStyle/>
          <a:p>
            <a:r>
              <a:rPr lang="en-US"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Feature selection</a:t>
            </a:r>
            <a:endParaRPr lang="en-US" dirty="0"/>
          </a:p>
        </p:txBody>
      </p:sp>
      <p:sp>
        <p:nvSpPr>
          <p:cNvPr id="3" name="Content Placeholder 2">
            <a:extLst>
              <a:ext uri="{FF2B5EF4-FFF2-40B4-BE49-F238E27FC236}">
                <a16:creationId xmlns:a16="http://schemas.microsoft.com/office/drawing/2014/main" id="{C95670CE-42E3-A476-BBD0-F29135B2BCF0}"/>
              </a:ext>
            </a:extLst>
          </p:cNvPr>
          <p:cNvSpPr>
            <a:spLocks noGrp="1"/>
          </p:cNvSpPr>
          <p:nvPr>
            <p:ph idx="1"/>
          </p:nvPr>
        </p:nvSpPr>
        <p:spPr>
          <a:xfrm>
            <a:off x="1141413" y="1933754"/>
            <a:ext cx="9905998" cy="3857446"/>
          </a:xfrm>
        </p:spPr>
        <p:txBody>
          <a:bodyPr/>
          <a:lstStyle/>
          <a:p>
            <a:pPr marL="0" indent="0">
              <a:buNone/>
            </a:pPr>
            <a:r>
              <a:rPr lang="en-US" b="1"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Problem</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Not all features contribute equally to predicting the target variable (Dropout/Graduate/Enrolled).</a:t>
            </a:r>
            <a:endParaRPr lang="en-US"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marL="0" indent="0">
              <a:buClr>
                <a:srgbClr val="FFFFFF"/>
              </a:buClr>
              <a:buNone/>
            </a:pPr>
            <a:r>
              <a:rPr lang="en-US" b="1"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Solution</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a:t>
            </a:r>
            <a:endParaRPr lang="en-US"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a:buClr>
                <a:srgbClr val="FFFFFF"/>
              </a:buClr>
            </a:pP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We applied </a:t>
            </a:r>
            <a:r>
              <a:rPr lang="en-US" b="1"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Recursive Feature Elimination (RFE)</a:t>
            </a: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using the Random Forest model to select the most important features.</a:t>
            </a:r>
            <a:endParaRPr lang="en-US" dirty="0"/>
          </a:p>
          <a:p>
            <a:pPr>
              <a:buClr>
                <a:srgbClr val="FFFFFF"/>
              </a:buClr>
            </a:pP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RFE iteratively removes the least important features to identify the subset that maximizes model performance.</a:t>
            </a:r>
          </a:p>
          <a:p>
            <a:pPr>
              <a:buClr>
                <a:srgbClr val="FFFFFF"/>
              </a:buClr>
            </a:pPr>
            <a:r>
              <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I used RFE of various number of key features and when feature was 15 model performance was close enough to its performance when we used all 36 training features.</a:t>
            </a:r>
            <a:endParaRPr lang="en-US" dirty="0">
              <a:gradFill flip="none">
                <a:gsLst>
                  <a:gs pos="0">
                    <a:srgbClr val="FFFFFF"/>
                  </a:gs>
                  <a:gs pos="100000">
                    <a:srgbClr val="FFFFFF"/>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1990240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1ADE1-FC5D-14A5-7B3A-EE6D25E9E72C}"/>
              </a:ext>
            </a:extLst>
          </p:cNvPr>
          <p:cNvSpPr>
            <a:spLocks noGrp="1"/>
          </p:cNvSpPr>
          <p:nvPr>
            <p:ph type="title"/>
          </p:nvPr>
        </p:nvSpPr>
        <p:spPr>
          <a:xfrm>
            <a:off x="643192" y="609600"/>
            <a:ext cx="2392846" cy="4277263"/>
          </a:xfrm>
        </p:spPr>
        <p:txBody>
          <a:bodyPr>
            <a:normAutofit/>
          </a:bodyPr>
          <a:lstStyle/>
          <a:p>
            <a:r>
              <a:rPr lang="en-US" sz="2000"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The passthrough method was used for the categorical columns since we will not be transforming those</a:t>
            </a:r>
          </a:p>
        </p:txBody>
      </p:sp>
      <p:pic>
        <p:nvPicPr>
          <p:cNvPr id="4" name="Content Placeholder 3" descr="A screenshot of a computer program&#10;&#10;Description automatically generated">
            <a:extLst>
              <a:ext uri="{FF2B5EF4-FFF2-40B4-BE49-F238E27FC236}">
                <a16:creationId xmlns:a16="http://schemas.microsoft.com/office/drawing/2014/main" id="{EA1690CE-F2D9-7220-35BD-E623B7C95456}"/>
              </a:ext>
            </a:extLst>
          </p:cNvPr>
          <p:cNvPicPr>
            <a:picLocks noChangeAspect="1"/>
          </p:cNvPicPr>
          <p:nvPr/>
        </p:nvPicPr>
        <p:blipFill>
          <a:blip r:embed="rId3"/>
          <a:stretch>
            <a:fillRect/>
          </a:stretch>
        </p:blipFill>
        <p:spPr>
          <a:xfrm>
            <a:off x="3035109" y="615593"/>
            <a:ext cx="8986970" cy="5565563"/>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861660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1ADE1-FC5D-14A5-7B3A-EE6D25E9E72C}"/>
              </a:ext>
            </a:extLst>
          </p:cNvPr>
          <p:cNvSpPr>
            <a:spLocks noGrp="1"/>
          </p:cNvSpPr>
          <p:nvPr>
            <p:ph type="title"/>
          </p:nvPr>
        </p:nvSpPr>
        <p:spPr>
          <a:xfrm>
            <a:off x="326891" y="609600"/>
            <a:ext cx="2723524" cy="4277263"/>
          </a:xfrm>
        </p:spPr>
        <p:txBody>
          <a:bodyPr>
            <a:normAutofit/>
          </a:bodyPr>
          <a:lstStyle/>
          <a:p>
            <a:r>
              <a:rPr lang="en-US" sz="2000"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Pipelines for rf model and </a:t>
            </a:r>
            <a:r>
              <a:rPr lang="en-US" sz="2000" dirty="0" err="1">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xgboost</a:t>
            </a:r>
            <a:r>
              <a:rPr lang="en-US" sz="2000"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  and  hyperparameter tuning using pipelines</a:t>
            </a:r>
            <a:endParaRPr lang="en-US" dirty="0"/>
          </a:p>
        </p:txBody>
      </p:sp>
      <p:pic>
        <p:nvPicPr>
          <p:cNvPr id="4" name="Content Placeholder 3" descr="A screenshot of a computer program&#10;&#10;Description automatically generated">
            <a:extLst>
              <a:ext uri="{FF2B5EF4-FFF2-40B4-BE49-F238E27FC236}">
                <a16:creationId xmlns:a16="http://schemas.microsoft.com/office/drawing/2014/main" id="{EA1690CE-F2D9-7220-35BD-E623B7C95456}"/>
              </a:ext>
            </a:extLst>
          </p:cNvPr>
          <p:cNvPicPr>
            <a:picLocks noChangeAspect="1"/>
          </p:cNvPicPr>
          <p:nvPr/>
        </p:nvPicPr>
        <p:blipFill>
          <a:blip r:embed="rId3"/>
          <a:srcRect t="1860" b="1860"/>
          <a:stretch>
            <a:fillRect/>
          </a:stretch>
        </p:blipFill>
        <p:spPr>
          <a:xfrm>
            <a:off x="3049486" y="227405"/>
            <a:ext cx="9145120" cy="6327562"/>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40204931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1ADE1-FC5D-14A5-7B3A-EE6D25E9E72C}"/>
              </a:ext>
            </a:extLst>
          </p:cNvPr>
          <p:cNvSpPr>
            <a:spLocks noGrp="1"/>
          </p:cNvSpPr>
          <p:nvPr>
            <p:ph type="title"/>
          </p:nvPr>
        </p:nvSpPr>
        <p:spPr>
          <a:xfrm>
            <a:off x="326891" y="609600"/>
            <a:ext cx="2723524" cy="4277263"/>
          </a:xfrm>
        </p:spPr>
        <p:txBody>
          <a:bodyPr>
            <a:normAutofit/>
          </a:bodyPr>
          <a:lstStyle/>
          <a:p>
            <a:r>
              <a:rPr lang="en-US" sz="2000"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Models performances after using </a:t>
            </a:r>
            <a:r>
              <a:rPr lang="en-US" sz="2000" dirty="0" err="1">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hyperparametr</a:t>
            </a:r>
            <a:r>
              <a:rPr lang="en-US" sz="2000" dirty="0">
                <a:gradFill flip="none">
                  <a:gsLst>
                    <a:gs pos="0">
                      <a:srgbClr val="FFFFFF"/>
                    </a:gs>
                    <a:gs pos="100000">
                      <a:srgbClr val="FFFFFF"/>
                    </a:gs>
                  </a:gsLst>
                  <a:lin ang="5580000" scaled="0"/>
                  <a:tileRect/>
                </a:gradFill>
                <a:effectLst>
                  <a:glow rad="38100">
                    <a:prstClr val="black">
                      <a:lumMod val="65000"/>
                      <a:lumOff val="35000"/>
                      <a:alpha val="40000"/>
                    </a:prstClr>
                  </a:glow>
                  <a:outerShdw blurRad="28575" dist="38100" dir="14040000" algn="tl" rotWithShape="0">
                    <a:srgbClr val="000000">
                      <a:alpha val="25000"/>
                    </a:srgbClr>
                  </a:outerShdw>
                </a:effectLst>
              </a:rPr>
              <a:t> tuning</a:t>
            </a:r>
          </a:p>
        </p:txBody>
      </p:sp>
      <p:pic>
        <p:nvPicPr>
          <p:cNvPr id="4" name="Content Placeholder 3" descr="A screenshot of a computer&#10;&#10;Description automatically generated">
            <a:extLst>
              <a:ext uri="{FF2B5EF4-FFF2-40B4-BE49-F238E27FC236}">
                <a16:creationId xmlns:a16="http://schemas.microsoft.com/office/drawing/2014/main" id="{EA1690CE-F2D9-7220-35BD-E623B7C95456}"/>
              </a:ext>
            </a:extLst>
          </p:cNvPr>
          <p:cNvPicPr>
            <a:picLocks noChangeAspect="1"/>
          </p:cNvPicPr>
          <p:nvPr/>
        </p:nvPicPr>
        <p:blipFill>
          <a:blip r:embed="rId3"/>
          <a:srcRect t="4594" b="4594"/>
          <a:stretch>
            <a:fillRect/>
          </a:stretch>
        </p:blipFill>
        <p:spPr>
          <a:xfrm>
            <a:off x="3049486" y="328046"/>
            <a:ext cx="9145120" cy="622692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4863378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Mesh</vt:lpstr>
      <vt:lpstr>STUDENT DROPOUT PREDICTION</vt:lpstr>
      <vt:lpstr>OUTLINE</vt:lpstr>
      <vt:lpstr>Introduction</vt:lpstr>
      <vt:lpstr>PowerPoint Presentation</vt:lpstr>
      <vt:lpstr>Methodology DATA PREPROCESSING</vt:lpstr>
      <vt:lpstr>Feature selection</vt:lpstr>
      <vt:lpstr>The passthrough method was used for the categorical columns since we will not be transforming those</vt:lpstr>
      <vt:lpstr>Pipelines for rf model and xgboost  and  hyperparameter tuning using pipelines</vt:lpstr>
      <vt:lpstr>Models performances after using hyperparametr tuning</vt:lpstr>
      <vt:lpstr>During feature selection it was discovered that the best performance was when number of feature was 15. These were then used to train our model</vt:lpstr>
      <vt:lpstr>Flow chart of our rf model using its best estimator. Within the pipeline is our preprocessor for both numerical and categorical features.</vt:lpstr>
      <vt:lpstr>RF model evaluation plot</vt:lpstr>
      <vt:lpstr>xgboost model evaluation plot</vt:lpstr>
      <vt:lpstr>Model deployemnt student dropout prediction app</vt:lpstr>
      <vt:lpstr>Streamlit app</vt:lpstr>
      <vt:lpstr>conclusion</vt:lpstr>
      <vt:lpstr>PowerPoint Presentation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513</cp:revision>
  <dcterms:created xsi:type="dcterms:W3CDTF">2024-10-20T05:40:53Z</dcterms:created>
  <dcterms:modified xsi:type="dcterms:W3CDTF">2024-10-21T06:37:41Z</dcterms:modified>
</cp:coreProperties>
</file>

<file path=docProps/thumbnail.jpeg>
</file>